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14" r:id="rId2"/>
    <p:sldId id="743" r:id="rId3"/>
    <p:sldId id="736" r:id="rId4"/>
    <p:sldId id="744" r:id="rId5"/>
    <p:sldId id="752" r:id="rId6"/>
    <p:sldId id="753" r:id="rId7"/>
    <p:sldId id="754" r:id="rId8"/>
    <p:sldId id="746" r:id="rId9"/>
    <p:sldId id="750" r:id="rId10"/>
    <p:sldId id="749" r:id="rId11"/>
    <p:sldId id="755" r:id="rId12"/>
    <p:sldId id="737" r:id="rId13"/>
    <p:sldId id="715" r:id="rId14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:p15="http://schemas.microsoft.com/office/powerpoint/2012/main" xmlns="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010"/>
    <a:srgbClr val="A6A6A6"/>
    <a:srgbClr val="659A1E"/>
    <a:srgbClr val="66E80E"/>
    <a:srgbClr val="415463"/>
    <a:srgbClr val="231F20"/>
    <a:srgbClr val="91BA5B"/>
    <a:srgbClr val="5B9BD5"/>
    <a:srgbClr val="A9D18E"/>
    <a:srgbClr val="FFC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658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726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dministrator\Desktop\yddrs\&#34701;&#36164;\bp&#25968;&#2545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plotArea>
      <c:layout/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C000"/>
            </a:solidFill>
          </c:spPr>
          <c:trendline>
            <c:spPr>
              <a:ln>
                <a:solidFill>
                  <a:srgbClr val="0070C0"/>
                </a:solidFill>
              </a:ln>
            </c:spPr>
            <c:trendlineType val="exp"/>
          </c:trendline>
          <c:cat>
            <c:strRef>
              <c:f>Sheet1!$B$1:$L$1</c:f>
              <c:strCache>
                <c:ptCount val="11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  <c:pt idx="4">
                  <c:v>12月</c:v>
                </c:pt>
                <c:pt idx="5">
                  <c:v>1月</c:v>
                </c:pt>
                <c:pt idx="6">
                  <c:v>2月</c:v>
                </c:pt>
                <c:pt idx="7">
                  <c:v>3月</c:v>
                </c:pt>
                <c:pt idx="8">
                  <c:v>4月</c:v>
                </c:pt>
                <c:pt idx="9">
                  <c:v>5月</c:v>
                </c:pt>
                <c:pt idx="10">
                  <c:v>6月</c:v>
                </c:pt>
              </c:strCache>
            </c:strRef>
          </c:cat>
          <c:val>
            <c:numRef>
              <c:f>Sheet1!$B$2:$L$2</c:f>
              <c:numCache>
                <c:formatCode>General</c:formatCode>
                <c:ptCount val="11"/>
                <c:pt idx="0">
                  <c:v>124</c:v>
                </c:pt>
                <c:pt idx="1">
                  <c:v>144.5</c:v>
                </c:pt>
                <c:pt idx="2">
                  <c:v>291</c:v>
                </c:pt>
                <c:pt idx="3">
                  <c:v>308.55</c:v>
                </c:pt>
                <c:pt idx="4">
                  <c:v>314.5</c:v>
                </c:pt>
                <c:pt idx="5">
                  <c:v>245</c:v>
                </c:pt>
                <c:pt idx="6">
                  <c:v>86</c:v>
                </c:pt>
                <c:pt idx="7">
                  <c:v>350</c:v>
                </c:pt>
                <c:pt idx="8">
                  <c:v>500</c:v>
                </c:pt>
                <c:pt idx="9">
                  <c:v>700</c:v>
                </c:pt>
                <c:pt idx="10">
                  <c:v>1000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00B050"/>
            </a:solidFill>
          </c:spPr>
          <c:cat>
            <c:strRef>
              <c:f>Sheet1!$B$1:$L$1</c:f>
              <c:strCache>
                <c:ptCount val="11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  <c:pt idx="4">
                  <c:v>12月</c:v>
                </c:pt>
                <c:pt idx="5">
                  <c:v>1月</c:v>
                </c:pt>
                <c:pt idx="6">
                  <c:v>2月</c:v>
                </c:pt>
                <c:pt idx="7">
                  <c:v>3月</c:v>
                </c:pt>
                <c:pt idx="8">
                  <c:v>4月</c:v>
                </c:pt>
                <c:pt idx="9">
                  <c:v>5月</c:v>
                </c:pt>
                <c:pt idx="10">
                  <c:v>6月</c:v>
                </c:pt>
              </c:strCache>
            </c:strRef>
          </c:cat>
          <c:val>
            <c:numRef>
              <c:f>Sheet1!$B$3:$L$3</c:f>
              <c:numCache>
                <c:formatCode>General</c:formatCode>
                <c:ptCount val="11"/>
                <c:pt idx="0">
                  <c:v>11.2</c:v>
                </c:pt>
                <c:pt idx="1">
                  <c:v>14.4</c:v>
                </c:pt>
                <c:pt idx="2">
                  <c:v>19.399999999999999</c:v>
                </c:pt>
                <c:pt idx="3">
                  <c:v>18.5</c:v>
                </c:pt>
                <c:pt idx="4">
                  <c:v>27.8</c:v>
                </c:pt>
                <c:pt idx="5">
                  <c:v>23.5</c:v>
                </c:pt>
                <c:pt idx="6">
                  <c:v>10.6</c:v>
                </c:pt>
                <c:pt idx="7">
                  <c:v>32</c:v>
                </c:pt>
                <c:pt idx="8">
                  <c:v>40</c:v>
                </c:pt>
                <c:pt idx="9">
                  <c:v>56</c:v>
                </c:pt>
                <c:pt idx="10">
                  <c:v>80</c:v>
                </c:pt>
              </c:numCache>
            </c:numRef>
          </c:val>
        </c:ser>
        <c:gapWidth val="500"/>
        <c:axId val="110405888"/>
        <c:axId val="110419968"/>
      </c:barChart>
      <c:catAx>
        <c:axId val="110405888"/>
        <c:scaling>
          <c:orientation val="minMax"/>
        </c:scaling>
        <c:axPos val="b"/>
        <c:tickLblPos val="nextTo"/>
        <c:crossAx val="110419968"/>
        <c:crosses val="autoZero"/>
        <c:auto val="1"/>
        <c:lblAlgn val="ctr"/>
        <c:lblOffset val="100"/>
      </c:catAx>
      <c:valAx>
        <c:axId val="110419968"/>
        <c:scaling>
          <c:orientation val="minMax"/>
        </c:scaling>
        <c:axPos val="l"/>
        <c:majorGridlines/>
        <c:numFmt formatCode="General" sourceLinked="1"/>
        <c:tickLblPos val="nextTo"/>
        <c:crossAx val="110405888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>
                <a:latin typeface="微软雅黑" pitchFamily="34" charset="-122"/>
                <a:ea typeface="微软雅黑" pitchFamily="34" charset="-122"/>
              </a:defRPr>
            </a:pPr>
            <a:endParaRPr lang="zh-CN"/>
          </a:p>
        </c:txPr>
      </c:legendEntry>
      <c:legendEntry>
        <c:idx val="1"/>
        <c:txPr>
          <a:bodyPr/>
          <a:lstStyle/>
          <a:p>
            <a:pPr>
              <a:defRPr>
                <a:latin typeface="微软雅黑" pitchFamily="34" charset="-122"/>
                <a:ea typeface="微软雅黑" pitchFamily="34" charset="-122"/>
              </a:defRPr>
            </a:pPr>
            <a:endParaRPr lang="zh-CN"/>
          </a:p>
        </c:txPr>
      </c:legendEntry>
      <c:legendEntry>
        <c:idx val="2"/>
        <c:txPr>
          <a:bodyPr/>
          <a:lstStyle/>
          <a:p>
            <a:pPr>
              <a:defRPr>
                <a:latin typeface="微软雅黑" pitchFamily="34" charset="-122"/>
                <a:ea typeface="微软雅黑" pitchFamily="34" charset="-122"/>
              </a:defRPr>
            </a:pPr>
            <a:endParaRPr lang="zh-CN"/>
          </a:p>
        </c:txPr>
      </c:legendEntry>
      <c:layout>
        <c:manualLayout>
          <c:xMode val="edge"/>
          <c:yMode val="edge"/>
          <c:x val="0.14633333333333348"/>
          <c:y val="0.17534995625546823"/>
          <c:w val="0.21442847364818621"/>
          <c:h val="0.15656202065650884"/>
        </c:manualLayout>
      </c:layout>
    </c:legend>
    <c:plotVisOnly val="1"/>
  </c:chart>
  <c:spPr>
    <a:solidFill>
      <a:schemeClr val="bg1">
        <a:lumMod val="65000"/>
      </a:schemeClr>
    </a:solidFill>
  </c:spPr>
  <c:externalData r:id="rId1"/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0.12731</cdr:x>
      <cdr:y>0.0671</cdr:y>
    </cdr:from>
    <cdr:to>
      <cdr:x>0.48788</cdr:x>
      <cdr:y>0.14102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590550" y="295275"/>
          <a:ext cx="1672575" cy="3253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맑은 고딕"/>
            </a:defRPr>
          </a:lvl1pPr>
          <a:lvl2pPr marL="457200" indent="0">
            <a:defRPr sz="1100">
              <a:latin typeface="맑은 고딕"/>
            </a:defRPr>
          </a:lvl2pPr>
          <a:lvl3pPr marL="914400" indent="0">
            <a:defRPr sz="1100">
              <a:latin typeface="맑은 고딕"/>
            </a:defRPr>
          </a:lvl3pPr>
          <a:lvl4pPr marL="1371600" indent="0">
            <a:defRPr sz="1100">
              <a:latin typeface="맑은 고딕"/>
            </a:defRPr>
          </a:lvl4pPr>
          <a:lvl5pPr marL="1828800" indent="0">
            <a:defRPr sz="1100">
              <a:latin typeface="맑은 고딕"/>
            </a:defRPr>
          </a:lvl5pPr>
          <a:lvl6pPr marL="2286000" indent="0">
            <a:defRPr sz="1100">
              <a:latin typeface="맑은 고딕"/>
            </a:defRPr>
          </a:lvl6pPr>
          <a:lvl7pPr marL="2743200" indent="0">
            <a:defRPr sz="1100">
              <a:latin typeface="맑은 고딕"/>
            </a:defRPr>
          </a:lvl7pPr>
          <a:lvl8pPr marL="3200400" indent="0">
            <a:defRPr sz="1100">
              <a:latin typeface="맑은 고딕"/>
            </a:defRPr>
          </a:lvl8pPr>
          <a:lvl9pPr marL="3657600" indent="0">
            <a:defRPr sz="1100">
              <a:latin typeface="맑은 고딕"/>
            </a:defRPr>
          </a:lvl9pPr>
        </a:lstStyle>
        <a:p xmlns:a="http://schemas.openxmlformats.org/drawingml/2006/main">
          <a:r>
            <a:rPr lang="zh-CN" altLang="en-US" sz="1000" dirty="0">
              <a:latin typeface="微软雅黑" pitchFamily="34" charset="-122"/>
              <a:ea typeface="微软雅黑" pitchFamily="34" charset="-122"/>
            </a:rPr>
            <a:t>单位：万元</a:t>
          </a:r>
          <a:endParaRPr lang="en-US" altLang="zh-CN" sz="1000" dirty="0">
            <a:latin typeface="微软雅黑" pitchFamily="34" charset="-122"/>
            <a:ea typeface="微软雅黑" pitchFamily="34" charset="-122"/>
          </a:endParaRPr>
        </a:p>
        <a:p xmlns:a="http://schemas.openxmlformats.org/drawingml/2006/main">
          <a:r>
            <a:rPr lang="zh-CN" altLang="en-US" sz="800" dirty="0">
              <a:latin typeface="微软雅黑" pitchFamily="34" charset="-122"/>
              <a:ea typeface="微软雅黑" pitchFamily="34" charset="-122"/>
            </a:rPr>
            <a:t>注：未发生时间数据为预测数据</a:t>
          </a:r>
          <a:endParaRPr lang="en-US" altLang="zh-CN" sz="800" dirty="0">
            <a:latin typeface="微软雅黑" pitchFamily="34" charset="-122"/>
            <a:ea typeface="微软雅黑" pitchFamily="34" charset="-122"/>
          </a:endParaRPr>
        </a:p>
      </cdr:txBody>
    </cdr:sp>
  </cdr:relSizeAnchor>
  <cdr:relSizeAnchor xmlns:cdr="http://schemas.openxmlformats.org/drawingml/2006/chartDrawing">
    <cdr:from>
      <cdr:x>0.12731</cdr:x>
      <cdr:y>0.34416</cdr:y>
    </cdr:from>
    <cdr:to>
      <cdr:x>0.67351</cdr:x>
      <cdr:y>0.44805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590551" y="1514475"/>
          <a:ext cx="2533650" cy="4572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/>
        <a:p xmlns:a="http://schemas.openxmlformats.org/drawingml/2006/main">
          <a:r>
            <a:rPr lang="en-US" altLang="zh-CN" sz="800" dirty="0">
              <a:latin typeface="微软雅黑" pitchFamily="34" charset="-122"/>
              <a:ea typeface="微软雅黑" pitchFamily="34" charset="-122"/>
            </a:rPr>
            <a:t>1.</a:t>
          </a:r>
          <a:r>
            <a:rPr lang="zh-CN" altLang="en-US" sz="800" dirty="0">
              <a:latin typeface="微软雅黑" pitchFamily="34" charset="-122"/>
              <a:ea typeface="微软雅黑" pitchFamily="34" charset="-122"/>
            </a:rPr>
            <a:t>过年期间物流休假加油量小</a:t>
          </a:r>
          <a:endParaRPr lang="en-US" altLang="zh-CN" sz="800" dirty="0">
            <a:latin typeface="微软雅黑" pitchFamily="34" charset="-122"/>
            <a:ea typeface="微软雅黑" pitchFamily="34" charset="-122"/>
          </a:endParaRPr>
        </a:p>
        <a:p xmlns:a="http://schemas.openxmlformats.org/drawingml/2006/main">
          <a:r>
            <a:rPr lang="en-US" altLang="zh-CN" sz="800" dirty="0">
              <a:latin typeface="微软雅黑" pitchFamily="34" charset="-122"/>
              <a:ea typeface="微软雅黑" pitchFamily="34" charset="-122"/>
            </a:rPr>
            <a:t>2. 10</a:t>
          </a:r>
          <a:r>
            <a:rPr lang="zh-CN" altLang="en-US" sz="800" dirty="0">
              <a:latin typeface="微软雅黑" pitchFamily="34" charset="-122"/>
              <a:ea typeface="微软雅黑" pitchFamily="34" charset="-122"/>
            </a:rPr>
            <a:t>月到</a:t>
          </a:r>
          <a:r>
            <a:rPr lang="en-US" altLang="zh-CN" sz="800" dirty="0">
              <a:latin typeface="微软雅黑" pitchFamily="34" charset="-122"/>
              <a:ea typeface="微软雅黑" pitchFamily="34" charset="-122"/>
            </a:rPr>
            <a:t>12</a:t>
          </a:r>
          <a:r>
            <a:rPr lang="zh-CN" altLang="en-US" sz="800" dirty="0">
              <a:latin typeface="微软雅黑" pitchFamily="34" charset="-122"/>
              <a:ea typeface="微软雅黑" pitchFamily="34" charset="-122"/>
            </a:rPr>
            <a:t>月只有三辆油罐车，均为满载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2018/3/25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2018/3/25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2018/3/25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6" y="1080541"/>
            <a:ext cx="8514569" cy="24006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万亿市场的独行者 </a:t>
            </a:r>
            <a:endParaRPr lang="en-US" altLang="zh-CN" sz="4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2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24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国内独家货运用油约送平台</a:t>
            </a:r>
            <a:endParaRPr lang="en-US" altLang="zh-CN" sz="24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公司及现阶段运营成果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形态及当前成果</a:t>
            </a: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322580" y="3319781"/>
            <a:ext cx="3370580" cy="746409"/>
            <a:chOff x="423265" y="3426815"/>
            <a:chExt cx="3369904" cy="74630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1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7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1w+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小程序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约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2500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安卓、苹果、小程序市场已上线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0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除过年期间外，每月增长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以上，月收入突破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350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6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14337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8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40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国外对标及国内竞品分析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215"/>
          <p:cNvGrpSpPr/>
          <p:nvPr/>
        </p:nvGrpSpPr>
        <p:grpSpPr>
          <a:xfrm>
            <a:off x="624840" y="1714488"/>
            <a:ext cx="5386070" cy="701675"/>
            <a:chOff x="984" y="2597"/>
            <a:chExt cx="8482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7" name="组合 214"/>
          <p:cNvGrpSpPr/>
          <p:nvPr/>
        </p:nvGrpSpPr>
        <p:grpSpPr>
          <a:xfrm>
            <a:off x="641350" y="2946095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8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9" name="组合 213"/>
          <p:cNvGrpSpPr/>
          <p:nvPr/>
        </p:nvGrpSpPr>
        <p:grpSpPr>
          <a:xfrm>
            <a:off x="631190" y="3643314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0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1" name="组合 212"/>
          <p:cNvGrpSpPr/>
          <p:nvPr/>
        </p:nvGrpSpPr>
        <p:grpSpPr>
          <a:xfrm>
            <a:off x="638810" y="4251017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dirty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2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41762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263464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 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 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 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 我们服务物流行业的中小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3330772" y="4022532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1000-2000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68731" y="4433398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1000-2000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徐铮  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18511665949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7306" y="3429000"/>
            <a:ext cx="1445027" cy="144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35837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738282" y="1795815"/>
            <a:ext cx="90494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7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通过小程序，为</a:t>
            </a:r>
            <a:r>
              <a:rPr kumimoji="1" lang="en-US" altLang="zh-CN" sz="17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800</a:t>
            </a:r>
            <a:r>
              <a:rPr kumimoji="1" lang="zh-CN" altLang="en-US" sz="17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万辆货车提供中心化柴油配送服务，每次节省</a:t>
            </a:r>
            <a:r>
              <a:rPr kumimoji="1" lang="en-US" altLang="zh-CN" sz="17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40</a:t>
            </a:r>
            <a:r>
              <a:rPr kumimoji="1" lang="zh-CN" altLang="en-US" sz="17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分钟、</a:t>
            </a:r>
            <a:r>
              <a:rPr kumimoji="1" lang="en-US" altLang="zh-CN" sz="17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450</a:t>
            </a:r>
            <a:r>
              <a:rPr kumimoji="1" lang="zh-CN" altLang="en-US" sz="17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块钱</a:t>
            </a:r>
            <a:endParaRPr kumimoji="1" lang="zh-CN" altLang="en-US" sz="17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37638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738282" y="2933670"/>
            <a:ext cx="933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核心团队拥有成品油领域创业并成功退出的经历，团队创业前均有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BAT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总监级履历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659849" y="4033399"/>
            <a:ext cx="9358378" cy="610047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738282" y="4058671"/>
            <a:ext cx="9049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创业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个月，流水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2000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万，单车负载率超过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，有利润，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年全年预计流水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亿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拥有油品经营、运输、开发票等资质，正常办理需要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个月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年的时间</a:t>
            </a:r>
            <a:endParaRPr lang="en-US" altLang="zh-CN" sz="1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212984"/>
            <a:ext cx="9358378" cy="573470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738282" y="5287812"/>
            <a:ext cx="954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1000-2000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万人民币或等值美金。以往投资方为今日头条天使投资人刘峻和京北金融</a:t>
            </a: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先后就职于金山网络和腾讯，原腾讯技术负责人，曾主导开发过金山词霸、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浏览器开发负责人、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65585" y="2530105"/>
            <a:ext cx="906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刘全晖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腾讯手机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、手机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空间产品总监，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Bita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云测试等平台负责人。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2010-2011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负责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手机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度搜索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运营等工作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16" y="444516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2011-2013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口袋购物，产品运营总监，全面负责负责口袋购物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互联网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创始团队来自于腾讯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百度总监级别，拥有成品油领域创业经验并成功退出的经历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382726" y="511707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2013-2016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妙店联合创始人，先后共融资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行业研究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成品油市场及物流企业用油研究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6" name="组合 113"/>
          <p:cNvGrpSpPr/>
          <p:nvPr/>
        </p:nvGrpSpPr>
        <p:grpSpPr>
          <a:xfrm>
            <a:off x="1566006" y="1570355"/>
            <a:ext cx="6031865" cy="949960"/>
            <a:chOff x="7551" y="2769"/>
            <a:chExt cx="9499" cy="1496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8987" y="2769"/>
              <a:ext cx="8063" cy="1496"/>
              <a:chOff x="7745" y="2769"/>
              <a:chExt cx="8063" cy="14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47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时间窗口恰当</a:t>
                </a:r>
                <a:endParaRPr lang="zh-CN" altLang="ko-KR" sz="1800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柴油上游产能过剩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30%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，加油站平均年利润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</a:t>
                </a:r>
                <a:endParaRPr lang="zh-CN"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联网发展迅猛，硬件设备可实现联网化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移动互联网向货运行业渗透率日益增高，智能手机移动支付普及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10" name="组合 115"/>
          <p:cNvGrpSpPr/>
          <p:nvPr/>
        </p:nvGrpSpPr>
        <p:grpSpPr>
          <a:xfrm>
            <a:off x="1612275" y="4041136"/>
            <a:ext cx="5912485" cy="963930"/>
            <a:chOff x="8042" y="7904"/>
            <a:chExt cx="9311" cy="1518"/>
          </a:xfrm>
        </p:grpSpPr>
        <p:grpSp>
          <p:nvGrpSpPr>
            <p:cNvPr id="11" name="组合 77"/>
            <p:cNvGrpSpPr/>
            <p:nvPr/>
          </p:nvGrpSpPr>
          <p:grpSpPr>
            <a:xfrm>
              <a:off x="9392" y="8082"/>
              <a:ext cx="7961" cy="1340"/>
              <a:chOff x="8038" y="8005"/>
              <a:chExt cx="7961" cy="1340"/>
            </a:xfrm>
          </p:grpSpPr>
          <p:sp>
            <p:nvSpPr>
              <p:cNvPr id="95" name="speed"/>
              <p:cNvSpPr txBox="1">
                <a:spLocks noChangeArrowheads="1"/>
              </p:cNvSpPr>
              <p:nvPr/>
            </p:nvSpPr>
            <p:spPr bwMode="auto">
              <a:xfrm>
                <a:off x="8165" y="8005"/>
                <a:ext cx="2181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 dirty="0" smtClean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市场容量巨大</a:t>
                </a:r>
                <a:endParaRPr lang="zh-CN" altLang="en-US" sz="1800" dirty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Rectangle 3"/>
              <p:cNvSpPr txBox="1">
                <a:spLocks noChangeArrowheads="1"/>
              </p:cNvSpPr>
              <p:nvPr/>
            </p:nvSpPr>
            <p:spPr bwMode="auto">
              <a:xfrm>
                <a:off x="8038" y="8473"/>
                <a:ext cx="7961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柴油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2016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年市场规模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1.68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亿吨，汽油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1.02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亿吨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每年物流企业用油量超过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8000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万吨，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90%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以上来自型中小企业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车队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59" name="Oval 7"/>
            <p:cNvSpPr/>
            <p:nvPr/>
          </p:nvSpPr>
          <p:spPr>
            <a:xfrm>
              <a:off x="8042" y="7904"/>
              <a:ext cx="1139" cy="1141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8172" y="8145"/>
              <a:ext cx="9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4"/>
          <p:cNvGrpSpPr/>
          <p:nvPr/>
        </p:nvGrpSpPr>
        <p:grpSpPr>
          <a:xfrm>
            <a:off x="1601642" y="2786058"/>
            <a:ext cx="7209002" cy="900430"/>
            <a:chOff x="9861" y="5056"/>
            <a:chExt cx="4943" cy="1418"/>
          </a:xfrm>
        </p:grpSpPr>
        <p:grpSp>
          <p:nvGrpSpPr>
            <p:cNvPr id="13" name="组合 74"/>
            <p:cNvGrpSpPr/>
            <p:nvPr/>
          </p:nvGrpSpPr>
          <p:grpSpPr>
            <a:xfrm>
              <a:off x="10459" y="5056"/>
              <a:ext cx="4345" cy="1418"/>
              <a:chOff x="9105" y="4913"/>
              <a:chExt cx="4345" cy="1418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105" y="5459"/>
                <a:ext cx="4345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运输行业成本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物流行业实际承运方为有几辆到几十辆的货车的中小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物流公司</a:t>
                </a:r>
                <a:r>
                  <a:rPr kumimoji="1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，对结算方式敏感，对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账期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敏感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123" y="4913"/>
                <a:ext cx="950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物流痛点明显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61" y="5186"/>
              <a:ext cx="496" cy="1140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9865" y="5449"/>
              <a:ext cx="476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114"/>
          <p:cNvGrpSpPr/>
          <p:nvPr/>
        </p:nvGrpSpPr>
        <p:grpSpPr>
          <a:xfrm>
            <a:off x="1601642" y="5234301"/>
            <a:ext cx="7209002" cy="900430"/>
            <a:chOff x="9861" y="5056"/>
            <a:chExt cx="4943" cy="1418"/>
          </a:xfrm>
        </p:grpSpPr>
        <p:grpSp>
          <p:nvGrpSpPr>
            <p:cNvPr id="24" name="组合 74"/>
            <p:cNvGrpSpPr/>
            <p:nvPr/>
          </p:nvGrpSpPr>
          <p:grpSpPr>
            <a:xfrm>
              <a:off x="10459" y="5056"/>
              <a:ext cx="4345" cy="1418"/>
              <a:chOff x="9105" y="4913"/>
              <a:chExt cx="4345" cy="1418"/>
            </a:xfrm>
          </p:grpSpPr>
          <p:sp>
            <p:nvSpPr>
              <p:cNvPr id="27" name="Rectangle 3"/>
              <p:cNvSpPr txBox="1">
                <a:spLocks noChangeArrowheads="1"/>
              </p:cNvSpPr>
              <p:nvPr/>
            </p:nvSpPr>
            <p:spPr bwMode="auto">
              <a:xfrm>
                <a:off x="9105" y="5459"/>
                <a:ext cx="4345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相比加油站和储油罐，成本更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低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，灵活性强，投放自如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技术平台全面监管，边际成本低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</a:t>
                </a:r>
                <a:r>
                  <a:rPr kumimoji="1"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市场独家，发展速度迅猛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28" name="speed"/>
              <p:cNvSpPr txBox="1">
                <a:spLocks noChangeArrowheads="1"/>
              </p:cNvSpPr>
              <p:nvPr/>
            </p:nvSpPr>
            <p:spPr bwMode="auto">
              <a:xfrm>
                <a:off x="9123" y="4913"/>
                <a:ext cx="2849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latinLnBrk="1">
                  <a:defRPr/>
                </a:pPr>
                <a:r>
                  <a:rPr lang="zh-CN" altLang="en-US" sz="1800" dirty="0" smtClean="0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切入方式简单快速，市场独家，发展迅猛</a:t>
                </a:r>
                <a:endParaRPr lang="zh-CN" altLang="ko-KR" sz="1800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5" name="Oval 7"/>
            <p:cNvSpPr/>
            <p:nvPr/>
          </p:nvSpPr>
          <p:spPr>
            <a:xfrm>
              <a:off x="9861" y="5186"/>
              <a:ext cx="496" cy="1140"/>
            </a:xfrm>
            <a:prstGeom prst="ellipse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文本框 111"/>
            <p:cNvSpPr txBox="1"/>
            <p:nvPr/>
          </p:nvSpPr>
          <p:spPr>
            <a:xfrm>
              <a:off x="9865" y="5449"/>
              <a:ext cx="476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550170" y="6242447"/>
            <a:ext cx="37862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360" indent="-86360">
              <a:spcBef>
                <a:spcPts val="0"/>
              </a:spcBef>
              <a:defRPr/>
            </a:pPr>
            <a:endParaRPr lang="zh-CN" altLang="en-US" sz="8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86360" indent="-86360">
              <a:spcBef>
                <a:spcPts val="0"/>
              </a:spcBef>
              <a:defRPr/>
            </a:pPr>
            <a:r>
              <a:rPr lang="zh-CN" altLang="en-US" sz="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</a:t>
            </a:r>
            <a:r>
              <a:rPr lang="zh-CN" altLang="en-US" sz="800" kern="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数据来源：国家发展与改革委员会、中国石化、金银岛、中国物流产业协会等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让货车加油更方便，更省钱！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15480" y="2492896"/>
            <a:ext cx="2016224" cy="201622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053877" y="2492896"/>
            <a:ext cx="2016224" cy="2016224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688288" y="2492896"/>
            <a:ext cx="2016224" cy="2016224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85647" y="3592771"/>
            <a:ext cx="180020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成品油来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炼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厂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贸易商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6330" y="3592771"/>
            <a:ext cx="1331318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路石科技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13147" y="3592771"/>
            <a:ext cx="1166506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终端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重型机械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KSO_Shape"/>
          <p:cNvSpPr>
            <a:spLocks/>
          </p:cNvSpPr>
          <p:nvPr/>
        </p:nvSpPr>
        <p:spPr bwMode="auto">
          <a:xfrm>
            <a:off x="5706469" y="2819495"/>
            <a:ext cx="711040" cy="532094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>
            <a:off x="9421279" y="2844910"/>
            <a:ext cx="570670" cy="481264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2100424" y="2773818"/>
            <a:ext cx="536164" cy="623448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4" name=" 6"/>
          <p:cNvSpPr/>
          <p:nvPr/>
        </p:nvSpPr>
        <p:spPr>
          <a:xfrm>
            <a:off x="7320136" y="341179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 6"/>
          <p:cNvSpPr/>
          <p:nvPr/>
        </p:nvSpPr>
        <p:spPr>
          <a:xfrm flipH="1">
            <a:off x="3762053" y="3590549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 6"/>
          <p:cNvSpPr/>
          <p:nvPr/>
        </p:nvSpPr>
        <p:spPr>
          <a:xfrm flipH="1">
            <a:off x="7320136" y="3590549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98724" y="3088674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集采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56807" y="3900548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56807" y="2893693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配送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97095" y="5229200"/>
            <a:ext cx="9289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415463"/>
                </a:solidFill>
                <a:latin typeface="微软雅黑"/>
                <a:ea typeface="微软雅黑"/>
                <a:cs typeface="微软雅黑"/>
              </a:rPr>
              <a:t>利用移动在线平台，为货车提供在线预约、送油到车、移动</a:t>
            </a:r>
            <a:r>
              <a:rPr kumimoji="1" lang="zh-CN" altLang="en-US" b="1" dirty="0" smtClean="0">
                <a:solidFill>
                  <a:srgbClr val="415463"/>
                </a:solidFill>
                <a:latin typeface="微软雅黑"/>
                <a:ea typeface="微软雅黑"/>
                <a:cs typeface="微软雅黑"/>
              </a:rPr>
              <a:t>加油、异地结算服务</a:t>
            </a:r>
            <a:endParaRPr kumimoji="1" lang="zh-CN" altLang="en-US" b="1" dirty="0">
              <a:solidFill>
                <a:srgbClr val="415463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25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过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程变得更快捷简单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7" name="稻壳儿小白白(http://dwz.cn/Wu2UP)"/>
          <p:cNvSpPr>
            <a:spLocks noEditPoints="1"/>
          </p:cNvSpPr>
          <p:nvPr/>
        </p:nvSpPr>
        <p:spPr bwMode="auto">
          <a:xfrm flipH="1">
            <a:off x="1487488" y="3744066"/>
            <a:ext cx="648072" cy="369150"/>
          </a:xfrm>
          <a:custGeom>
            <a:avLst/>
            <a:gdLst>
              <a:gd name="T0" fmla="*/ 2102132035 w 47"/>
              <a:gd name="T1" fmla="*/ 1315890526 h 37"/>
              <a:gd name="T2" fmla="*/ 1923227607 w 47"/>
              <a:gd name="T3" fmla="*/ 1361265133 h 37"/>
              <a:gd name="T4" fmla="*/ 1610146532 w 47"/>
              <a:gd name="T5" fmla="*/ 1678894113 h 37"/>
              <a:gd name="T6" fmla="*/ 1297058769 w 47"/>
              <a:gd name="T7" fmla="*/ 1361265133 h 37"/>
              <a:gd name="T8" fmla="*/ 849801045 w 47"/>
              <a:gd name="T9" fmla="*/ 1361265133 h 37"/>
              <a:gd name="T10" fmla="*/ 536713281 w 47"/>
              <a:gd name="T11" fmla="*/ 1678894113 h 37"/>
              <a:gd name="T12" fmla="*/ 223632206 w 47"/>
              <a:gd name="T13" fmla="*/ 1361265133 h 37"/>
              <a:gd name="T14" fmla="*/ 178904427 w 47"/>
              <a:gd name="T15" fmla="*/ 1361265133 h 37"/>
              <a:gd name="T16" fmla="*/ 0 w 47"/>
              <a:gd name="T17" fmla="*/ 1315890526 h 37"/>
              <a:gd name="T18" fmla="*/ 89455557 w 47"/>
              <a:gd name="T19" fmla="*/ 1225141314 h 37"/>
              <a:gd name="T20" fmla="*/ 89455557 w 47"/>
              <a:gd name="T21" fmla="*/ 816756385 h 37"/>
              <a:gd name="T22" fmla="*/ 134176648 w 47"/>
              <a:gd name="T23" fmla="*/ 589883354 h 37"/>
              <a:gd name="T24" fmla="*/ 357808854 w 47"/>
              <a:gd name="T25" fmla="*/ 363003586 h 37"/>
              <a:gd name="T26" fmla="*/ 491985503 w 47"/>
              <a:gd name="T27" fmla="*/ 272254374 h 37"/>
              <a:gd name="T28" fmla="*/ 715617709 w 47"/>
              <a:gd name="T29" fmla="*/ 272254374 h 37"/>
              <a:gd name="T30" fmla="*/ 715617709 w 47"/>
              <a:gd name="T31" fmla="*/ 45374606 h 37"/>
              <a:gd name="T32" fmla="*/ 760345487 w 47"/>
              <a:gd name="T33" fmla="*/ 0 h 37"/>
              <a:gd name="T34" fmla="*/ 2012676477 w 47"/>
              <a:gd name="T35" fmla="*/ 0 h 37"/>
              <a:gd name="T36" fmla="*/ 2102132035 w 47"/>
              <a:gd name="T37" fmla="*/ 45374606 h 37"/>
              <a:gd name="T38" fmla="*/ 2102132035 w 47"/>
              <a:gd name="T39" fmla="*/ 1315890526 h 37"/>
              <a:gd name="T40" fmla="*/ 715617709 w 47"/>
              <a:gd name="T41" fmla="*/ 771381779 h 37"/>
              <a:gd name="T42" fmla="*/ 715617709 w 47"/>
              <a:gd name="T43" fmla="*/ 453752799 h 37"/>
              <a:gd name="T44" fmla="*/ 491985503 w 47"/>
              <a:gd name="T45" fmla="*/ 453752799 h 37"/>
              <a:gd name="T46" fmla="*/ 491985503 w 47"/>
              <a:gd name="T47" fmla="*/ 453752799 h 37"/>
              <a:gd name="T48" fmla="*/ 268359985 w 47"/>
              <a:gd name="T49" fmla="*/ 680632566 h 37"/>
              <a:gd name="T50" fmla="*/ 223632206 w 47"/>
              <a:gd name="T51" fmla="*/ 726007173 h 37"/>
              <a:gd name="T52" fmla="*/ 223632206 w 47"/>
              <a:gd name="T53" fmla="*/ 771381779 h 37"/>
              <a:gd name="T54" fmla="*/ 715617709 w 47"/>
              <a:gd name="T55" fmla="*/ 771381779 h 37"/>
              <a:gd name="T56" fmla="*/ 536713281 w 47"/>
              <a:gd name="T57" fmla="*/ 1225141314 h 37"/>
              <a:gd name="T58" fmla="*/ 402536633 w 47"/>
              <a:gd name="T59" fmla="*/ 1361265133 h 37"/>
              <a:gd name="T60" fmla="*/ 536713281 w 47"/>
              <a:gd name="T61" fmla="*/ 1542770294 h 37"/>
              <a:gd name="T62" fmla="*/ 715617709 w 47"/>
              <a:gd name="T63" fmla="*/ 1361265133 h 37"/>
              <a:gd name="T64" fmla="*/ 536713281 w 47"/>
              <a:gd name="T65" fmla="*/ 1225141314 h 37"/>
              <a:gd name="T66" fmla="*/ 1610146532 w 47"/>
              <a:gd name="T67" fmla="*/ 1225141314 h 37"/>
              <a:gd name="T68" fmla="*/ 1475963196 w 47"/>
              <a:gd name="T69" fmla="*/ 1361265133 h 37"/>
              <a:gd name="T70" fmla="*/ 1610146532 w 47"/>
              <a:gd name="T71" fmla="*/ 1542770294 h 37"/>
              <a:gd name="T72" fmla="*/ 1789050959 w 47"/>
              <a:gd name="T73" fmla="*/ 1361265133 h 37"/>
              <a:gd name="T74" fmla="*/ 1610146532 w 47"/>
              <a:gd name="T75" fmla="*/ 1225141314 h 3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7" h="37">
                <a:moveTo>
                  <a:pt x="47" y="29"/>
                </a:moveTo>
                <a:cubicBezTo>
                  <a:pt x="47" y="31"/>
                  <a:pt x="44" y="30"/>
                  <a:pt x="43" y="30"/>
                </a:cubicBezTo>
                <a:cubicBezTo>
                  <a:pt x="43" y="34"/>
                  <a:pt x="40" y="37"/>
                  <a:pt x="36" y="37"/>
                </a:cubicBezTo>
                <a:cubicBezTo>
                  <a:pt x="32" y="37"/>
                  <a:pt x="29" y="34"/>
                  <a:pt x="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4"/>
                  <a:pt x="16" y="37"/>
                  <a:pt x="12" y="37"/>
                </a:cubicBezTo>
                <a:cubicBezTo>
                  <a:pt x="8" y="37"/>
                  <a:pt x="5" y="34"/>
                  <a:pt x="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31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2" y="14"/>
                  <a:pt x="3" y="13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1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7" y="1"/>
                </a:cubicBezTo>
                <a:lnTo>
                  <a:pt x="47" y="29"/>
                </a:lnTo>
                <a:close/>
                <a:moveTo>
                  <a:pt x="16" y="17"/>
                </a:moveTo>
                <a:cubicBezTo>
                  <a:pt x="16" y="10"/>
                  <a:pt x="16" y="10"/>
                  <a:pt x="16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5" y="16"/>
                  <a:pt x="5" y="16"/>
                </a:cubicBezTo>
                <a:cubicBezTo>
                  <a:pt x="5" y="17"/>
                  <a:pt x="5" y="17"/>
                  <a:pt x="5" y="17"/>
                </a:cubicBezTo>
                <a:lnTo>
                  <a:pt x="16" y="17"/>
                </a:lnTo>
                <a:close/>
                <a:moveTo>
                  <a:pt x="12" y="27"/>
                </a:moveTo>
                <a:cubicBezTo>
                  <a:pt x="10" y="27"/>
                  <a:pt x="9" y="28"/>
                  <a:pt x="9" y="30"/>
                </a:cubicBezTo>
                <a:cubicBezTo>
                  <a:pt x="9" y="32"/>
                  <a:pt x="10" y="34"/>
                  <a:pt x="12" y="34"/>
                </a:cubicBezTo>
                <a:cubicBezTo>
                  <a:pt x="14" y="34"/>
                  <a:pt x="16" y="32"/>
                  <a:pt x="16" y="30"/>
                </a:cubicBezTo>
                <a:cubicBezTo>
                  <a:pt x="16" y="28"/>
                  <a:pt x="14" y="27"/>
                  <a:pt x="12" y="27"/>
                </a:cubicBezTo>
                <a:close/>
                <a:moveTo>
                  <a:pt x="36" y="27"/>
                </a:moveTo>
                <a:cubicBezTo>
                  <a:pt x="34" y="27"/>
                  <a:pt x="33" y="28"/>
                  <a:pt x="33" y="30"/>
                </a:cubicBezTo>
                <a:cubicBezTo>
                  <a:pt x="33" y="32"/>
                  <a:pt x="34" y="34"/>
                  <a:pt x="36" y="34"/>
                </a:cubicBezTo>
                <a:cubicBezTo>
                  <a:pt x="38" y="34"/>
                  <a:pt x="40" y="32"/>
                  <a:pt x="40" y="30"/>
                </a:cubicBezTo>
                <a:cubicBezTo>
                  <a:pt x="40" y="28"/>
                  <a:pt x="38" y="27"/>
                  <a:pt x="36" y="27"/>
                </a:cubicBezTo>
                <a:close/>
              </a:path>
            </a:pathLst>
          </a:custGeom>
          <a:solidFill>
            <a:srgbClr val="EA8010"/>
          </a:solidFill>
          <a:ln>
            <a:noFill/>
          </a:ln>
          <a:extLst/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5" name="Freeform 17"/>
          <p:cNvSpPr>
            <a:spLocks/>
          </p:cNvSpPr>
          <p:nvPr/>
        </p:nvSpPr>
        <p:spPr bwMode="auto">
          <a:xfrm>
            <a:off x="5889179" y="2874094"/>
            <a:ext cx="2081212" cy="2049462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415463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432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配送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6" name="Freeform 18"/>
          <p:cNvSpPr>
            <a:spLocks/>
          </p:cNvSpPr>
          <p:nvPr/>
        </p:nvSpPr>
        <p:spPr bwMode="auto">
          <a:xfrm>
            <a:off x="3990529" y="3009031"/>
            <a:ext cx="1819275" cy="1778000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EA8010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28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预约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8" name="Freeform 19"/>
          <p:cNvSpPr>
            <a:spLocks/>
          </p:cNvSpPr>
          <p:nvPr/>
        </p:nvSpPr>
        <p:spPr bwMode="auto">
          <a:xfrm>
            <a:off x="2482404" y="3166194"/>
            <a:ext cx="1444625" cy="1463675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关注</a:t>
            </a:r>
          </a:p>
        </p:txBody>
      </p:sp>
      <p:sp>
        <p:nvSpPr>
          <p:cNvPr id="48" name="Freeform 17"/>
          <p:cNvSpPr>
            <a:spLocks/>
          </p:cNvSpPr>
          <p:nvPr/>
        </p:nvSpPr>
        <p:spPr bwMode="auto">
          <a:xfrm>
            <a:off x="7681466" y="2607394"/>
            <a:ext cx="2620963" cy="2579687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EA8010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54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完成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2907854" y="2474044"/>
            <a:ext cx="0" cy="812800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6465441" y="2234331"/>
            <a:ext cx="0" cy="812800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4168329" y="4621931"/>
            <a:ext cx="0" cy="811213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7864029" y="4979119"/>
            <a:ext cx="0" cy="809625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839591" y="3286844"/>
            <a:ext cx="157163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092129" y="4504456"/>
            <a:ext cx="157162" cy="157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386066" y="3013794"/>
            <a:ext cx="158750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7787829" y="4925144"/>
            <a:ext cx="157162" cy="158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 bwMode="auto">
          <a:xfrm>
            <a:off x="1581497" y="2048126"/>
            <a:ext cx="2673350" cy="3447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用户在公众号登记注册</a:t>
            </a:r>
          </a:p>
        </p:txBody>
      </p:sp>
      <p:sp>
        <p:nvSpPr>
          <p:cNvPr id="58" name="TextBox 57"/>
          <p:cNvSpPr txBox="1"/>
          <p:nvPr/>
        </p:nvSpPr>
        <p:spPr bwMode="auto">
          <a:xfrm>
            <a:off x="2839591" y="5462501"/>
            <a:ext cx="2673350" cy="6247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通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过平台预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约加油时间、地点和加油数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量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Bebas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TextBox 57"/>
          <p:cNvSpPr txBox="1"/>
          <p:nvPr/>
        </p:nvSpPr>
        <p:spPr bwMode="auto">
          <a:xfrm>
            <a:off x="5128766" y="1647107"/>
            <a:ext cx="2673350" cy="6247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配送到预约地点，装卸货的同时就可以完成加油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Bebas" pitchFamily="2" charset="0"/>
              <a:ea typeface="微软雅黑" panose="020B0503020204020204" pitchFamily="34" charset="-122"/>
            </a:endParaRPr>
          </a:p>
        </p:txBody>
      </p:sp>
      <p:sp>
        <p:nvSpPr>
          <p:cNvPr id="60" name="TextBox 57"/>
          <p:cNvSpPr txBox="1"/>
          <p:nvPr/>
        </p:nvSpPr>
        <p:spPr bwMode="auto">
          <a:xfrm>
            <a:off x="6633716" y="5685556"/>
            <a:ext cx="2673350" cy="6524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分钟之内完成加油，不浪费司机等待时间，方便快捷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圆角矩形 116"/>
          <p:cNvSpPr/>
          <p:nvPr/>
        </p:nvSpPr>
        <p:spPr>
          <a:xfrm>
            <a:off x="6293535" y="4221492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6293535" y="3148985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出色的产品体验，带来用户的自传播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659647" y="3042362"/>
            <a:ext cx="1800200" cy="1800200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133695" y="1700808"/>
            <a:ext cx="900000" cy="90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5" name="等腰三角形 54"/>
          <p:cNvSpPr/>
          <p:nvPr/>
        </p:nvSpPr>
        <p:spPr>
          <a:xfrm>
            <a:off x="3457980" y="2753608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6" name="等腰三角形 55"/>
          <p:cNvSpPr/>
          <p:nvPr/>
        </p:nvSpPr>
        <p:spPr>
          <a:xfrm rot="5400000">
            <a:off x="4531189" y="385795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655840" y="2306704"/>
            <a:ext cx="900000" cy="90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8" name="等腰三角形 57"/>
          <p:cNvSpPr/>
          <p:nvPr/>
        </p:nvSpPr>
        <p:spPr>
          <a:xfrm rot="18735643">
            <a:off x="2612678" y="309869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90075" y="2306704"/>
            <a:ext cx="900000" cy="90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238191" y="3515964"/>
            <a:ext cx="900000" cy="90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986960" y="3537893"/>
            <a:ext cx="900000" cy="90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586204" y="4799435"/>
            <a:ext cx="900000" cy="90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690075" y="4799435"/>
            <a:ext cx="900000" cy="90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107768" y="5337312"/>
            <a:ext cx="900000" cy="90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5" name="等腰三角形 64"/>
          <p:cNvSpPr/>
          <p:nvPr/>
        </p:nvSpPr>
        <p:spPr>
          <a:xfrm rot="2846045">
            <a:off x="4296605" y="3143133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6" name="等腰三角形 65"/>
          <p:cNvSpPr/>
          <p:nvPr/>
        </p:nvSpPr>
        <p:spPr>
          <a:xfrm rot="16200000">
            <a:off x="2328982" y="385795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7" name="等腰三角形 66"/>
          <p:cNvSpPr/>
          <p:nvPr/>
        </p:nvSpPr>
        <p:spPr>
          <a:xfrm rot="8026025">
            <a:off x="4179412" y="464172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8" name="等腰三角形 67"/>
          <p:cNvSpPr/>
          <p:nvPr/>
        </p:nvSpPr>
        <p:spPr>
          <a:xfrm rot="10800000">
            <a:off x="3458401" y="4916689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9" name="等腰三角形 68"/>
          <p:cNvSpPr/>
          <p:nvPr/>
        </p:nvSpPr>
        <p:spPr>
          <a:xfrm rot="13544788">
            <a:off x="2629581" y="4596154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0" name="文本框 9"/>
          <p:cNvSpPr txBox="1"/>
          <p:nvPr/>
        </p:nvSpPr>
        <p:spPr>
          <a:xfrm>
            <a:off x="2754875" y="3500452"/>
            <a:ext cx="1656184" cy="93102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石科技云平台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110"/>
          <p:cNvGrpSpPr/>
          <p:nvPr/>
        </p:nvGrpSpPr>
        <p:grpSpPr>
          <a:xfrm>
            <a:off x="6293535" y="428973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12" name="椭圆 111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3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14" name="圆角矩形 113"/>
          <p:cNvSpPr/>
          <p:nvPr/>
        </p:nvSpPr>
        <p:spPr>
          <a:xfrm>
            <a:off x="6293536" y="2080163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79"/>
          <p:cNvGrpSpPr/>
          <p:nvPr/>
        </p:nvGrpSpPr>
        <p:grpSpPr>
          <a:xfrm>
            <a:off x="6293535" y="212949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81" name="椭圆 80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82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grpSp>
        <p:nvGrpSpPr>
          <p:cNvPr id="6" name="组合 107"/>
          <p:cNvGrpSpPr/>
          <p:nvPr/>
        </p:nvGrpSpPr>
        <p:grpSpPr>
          <a:xfrm>
            <a:off x="6293535" y="320961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09" name="椭圆 108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0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1264" name="TextBox 11263"/>
          <p:cNvSpPr txBox="1"/>
          <p:nvPr/>
        </p:nvSpPr>
        <p:spPr>
          <a:xfrm>
            <a:off x="6776172" y="2109205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-85db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以上弱网络预约成功率超过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98%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，丢包率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低于</a:t>
            </a:r>
            <a:r>
              <a:rPr lang="en-US" altLang="zh-CN" sz="14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5‰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6" name="TextBox 11265"/>
          <p:cNvSpPr txBox="1"/>
          <p:nvPr/>
        </p:nvSpPr>
        <p:spPr>
          <a:xfrm>
            <a:off x="3146541" y="1996919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预约调度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655053" y="2585842"/>
            <a:ext cx="106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33846" y="3804462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657393" y="5095546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结算管理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117316" y="5633423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数据收集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511824" y="5095546"/>
            <a:ext cx="117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970581" y="3834004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线路优化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43585" y="2636912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6293535" y="5277032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" name="组合 130"/>
          <p:cNvGrpSpPr/>
          <p:nvPr/>
        </p:nvGrpSpPr>
        <p:grpSpPr>
          <a:xfrm>
            <a:off x="6293535" y="534527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32" name="椭圆 131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33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6712859" y="3223039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内存占用小于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5MB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，主线程阻塞时长低于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1ms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，崩溃率低于十万分之一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712859" y="4249154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支付监控时长低于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500ms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，监控失败率低于百万分之一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712859" y="5409725"/>
            <a:ext cx="412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网络预约服务响应时间低于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10s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06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8-15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（进行中）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 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1500w+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30-50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50-200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横向拓展覆盖三线以上及四线重点城市，加速拓展大型物流企业合作进程，合作企业平均渗透率超过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1.0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通过发展城市代理完成冷启动再在该城市通过客户口碑拉新互传</a:t>
            </a:r>
            <a:endParaRPr lang="en-US" altLang="zh-CN" sz="900" b="1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676775" cy="331886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五年内覆盖全国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300+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城市，渗透全国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5%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加油市场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业务模式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成本核算及未来预测</a:t>
            </a:r>
            <a:endParaRPr lang="zh-CN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38"/>
          <p:cNvGrpSpPr/>
          <p:nvPr/>
        </p:nvGrpSpPr>
        <p:grpSpPr>
          <a:xfrm>
            <a:off x="6823710" y="1503557"/>
            <a:ext cx="4575175" cy="4146638"/>
            <a:chOff x="10746" y="3679"/>
            <a:chExt cx="7205" cy="6946"/>
          </a:xfrm>
        </p:grpSpPr>
        <p:grpSp>
          <p:nvGrpSpPr>
            <p:cNvPr id="4" name="Group 38"/>
            <p:cNvGrpSpPr/>
            <p:nvPr/>
          </p:nvGrpSpPr>
          <p:grpSpPr bwMode="auto">
            <a:xfrm>
              <a:off x="10746" y="3679"/>
              <a:ext cx="7205" cy="6946"/>
              <a:chOff x="1319668" y="2190750"/>
              <a:chExt cx="4573953" cy="4410832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8" y="2393960"/>
                <a:ext cx="4573953" cy="42076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5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6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上线后及未来预期</a:t>
              </a:r>
              <a:r>
                <a:rPr lang="zh-CN" altLang="ko-KR" sz="1600" b="1" dirty="0" smtClean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</a:t>
              </a:r>
              <a:r>
                <a:rPr lang="zh-CN" altLang="ko-KR" sz="16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67504" y="6080959"/>
            <a:ext cx="50450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未来预测：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月，服务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600+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车队客户，收入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1200w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110w</a:t>
            </a:r>
          </a:p>
          <a:p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月，注册用户数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50000+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，月收入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3000w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240w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4" name="图表 33"/>
          <p:cNvGraphicFramePr/>
          <p:nvPr/>
        </p:nvGraphicFramePr>
        <p:xfrm>
          <a:off x="6823710" y="1897541"/>
          <a:ext cx="4638675" cy="4103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1BA5B"/>
        </a:solidFill>
        <a:ln>
          <a:solidFill>
            <a:schemeClr val="bg1"/>
          </a:solidFill>
        </a:ln>
        <a:effectLst/>
      </a:spPr>
      <a:bodyPr lIns="90170" tIns="46990" rIns="90170" bIns="46990" rtlCol="0" anchor="ctr"/>
      <a:lstStyle>
        <a:defPPr>
          <a:defRPr dirty="0" smtClean="0">
            <a:latin typeface="微软雅黑" panose="020B0503020204020204" charset="-122"/>
            <a:ea typeface="微软雅黑" panose="020B050302020402020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2063</Words>
  <Application>Microsoft Office PowerPoint</Application>
  <PresentationFormat>自定义</PresentationFormat>
  <Paragraphs>242</Paragraphs>
  <Slides>13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1056</cp:revision>
  <dcterms:created xsi:type="dcterms:W3CDTF">2015-12-02T02:04:00Z</dcterms:created>
  <dcterms:modified xsi:type="dcterms:W3CDTF">2018-03-25T07:12:43Z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